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71" r:id="rId7"/>
    <p:sldId id="264" r:id="rId8"/>
    <p:sldId id="263" r:id="rId9"/>
    <p:sldId id="277" r:id="rId10"/>
    <p:sldId id="278" r:id="rId11"/>
  </p:sldIdLst>
  <p:sldSz cx="24384000" cy="13716000"/>
  <p:notesSz cx="6797675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65BE30-1B77-B7B2-2111-D4B46040D524}" name="Morten Vittrup Lund" initials="MVL" userId="S::mvl@kommpress.dk::02b11a9b-5563-48db-bfb6-2f8a723d7f80" providerId="AD"/>
  <p188:author id="{82DE633F-04E5-E70A-558A-1C82203066F2}" name="Mette Kjerulff Riishøj" initials="MK" userId="S::Mette@toppartners.dk::295f43d2-35c7-4eec-9acf-071bd9b849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B26BC-601E-4860-9DAF-9328740BC977}" v="16" dt="2025-04-23T07:06:56.34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2"/>
    <p:restoredTop sz="94705"/>
  </p:normalViewPr>
  <p:slideViewPr>
    <p:cSldViewPr snapToGrid="0">
      <p:cViewPr varScale="1">
        <p:scale>
          <a:sx n="53" d="100"/>
          <a:sy n="53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en Bo Caspersen" userId="2bb75b24-b004-4608-a71f-b4a097593d9b" providerId="ADAL" clId="{DAAB26BC-601E-4860-9DAF-9328740BC977}"/>
    <pc:docChg chg="custSel delSld modSld sldOrd">
      <pc:chgData name="Steen Bo Caspersen" userId="2bb75b24-b004-4608-a71f-b4a097593d9b" providerId="ADAL" clId="{DAAB26BC-601E-4860-9DAF-9328740BC977}" dt="2025-04-23T07:10:50.039" v="462"/>
      <pc:docMkLst>
        <pc:docMk/>
      </pc:docMkLst>
      <pc:sldChg chg="modSp mod">
        <pc:chgData name="Steen Bo Caspersen" userId="2bb75b24-b004-4608-a71f-b4a097593d9b" providerId="ADAL" clId="{DAAB26BC-601E-4860-9DAF-9328740BC977}" dt="2025-04-22T10:21:06.404" v="37" actId="20577"/>
        <pc:sldMkLst>
          <pc:docMk/>
          <pc:sldMk cId="0" sldId="259"/>
        </pc:sldMkLst>
        <pc:spChg chg="mod">
          <ac:chgData name="Steen Bo Caspersen" userId="2bb75b24-b004-4608-a71f-b4a097593d9b" providerId="ADAL" clId="{DAAB26BC-601E-4860-9DAF-9328740BC977}" dt="2025-04-22T10:21:06.404" v="37" actId="20577"/>
          <ac:spMkLst>
            <pc:docMk/>
            <pc:sldMk cId="0" sldId="259"/>
            <ac:spMk id="5" creationId="{1C5069C5-97B2-D384-16CC-6331BAFBEE6A}"/>
          </ac:spMkLst>
        </pc:spChg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0" sldId="261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0" sldId="262"/>
        </pc:sldMkLst>
      </pc:sldChg>
      <pc:sldChg chg="modSp mod">
        <pc:chgData name="Steen Bo Caspersen" userId="2bb75b24-b004-4608-a71f-b4a097593d9b" providerId="ADAL" clId="{DAAB26BC-601E-4860-9DAF-9328740BC977}" dt="2025-04-23T07:09:37.076" v="460" actId="113"/>
        <pc:sldMkLst>
          <pc:docMk/>
          <pc:sldMk cId="0" sldId="263"/>
        </pc:sldMkLst>
        <pc:spChg chg="mod">
          <ac:chgData name="Steen Bo Caspersen" userId="2bb75b24-b004-4608-a71f-b4a097593d9b" providerId="ADAL" clId="{DAAB26BC-601E-4860-9DAF-9328740BC977}" dt="2025-04-23T07:09:37.076" v="460" actId="113"/>
          <ac:spMkLst>
            <pc:docMk/>
            <pc:sldMk cId="0" sldId="263"/>
            <ac:spMk id="171" creationId="{00000000-0000-0000-0000-000000000000}"/>
          </ac:spMkLst>
        </pc:spChg>
      </pc:sldChg>
      <pc:sldChg chg="del">
        <pc:chgData name="Steen Bo Caspersen" userId="2bb75b24-b004-4608-a71f-b4a097593d9b" providerId="ADAL" clId="{DAAB26BC-601E-4860-9DAF-9328740BC977}" dt="2025-04-22T10:11:20.816" v="0" actId="47"/>
        <pc:sldMkLst>
          <pc:docMk/>
          <pc:sldMk cId="2562959199" sldId="265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0" sldId="268"/>
        </pc:sldMkLst>
      </pc:sldChg>
      <pc:sldChg chg="modSp mod">
        <pc:chgData name="Steen Bo Caspersen" userId="2bb75b24-b004-4608-a71f-b4a097593d9b" providerId="ADAL" clId="{DAAB26BC-601E-4860-9DAF-9328740BC977}" dt="2025-04-22T10:26:41.582" v="169" actId="20577"/>
        <pc:sldMkLst>
          <pc:docMk/>
          <pc:sldMk cId="3904042849" sldId="271"/>
        </pc:sldMkLst>
        <pc:spChg chg="mod">
          <ac:chgData name="Steen Bo Caspersen" userId="2bb75b24-b004-4608-a71f-b4a097593d9b" providerId="ADAL" clId="{DAAB26BC-601E-4860-9DAF-9328740BC977}" dt="2025-04-22T10:26:41.582" v="169" actId="20577"/>
          <ac:spMkLst>
            <pc:docMk/>
            <pc:sldMk cId="3904042849" sldId="271"/>
            <ac:spMk id="8" creationId="{F515A687-6F91-C687-C555-762D0E6E0A85}"/>
          </ac:spMkLst>
        </pc:spChg>
      </pc:sldChg>
      <pc:sldChg chg="addSp modSp mod ord">
        <pc:chgData name="Steen Bo Caspersen" userId="2bb75b24-b004-4608-a71f-b4a097593d9b" providerId="ADAL" clId="{DAAB26BC-601E-4860-9DAF-9328740BC977}" dt="2025-04-23T07:10:50.039" v="462"/>
        <pc:sldMkLst>
          <pc:docMk/>
          <pc:sldMk cId="864779344" sldId="277"/>
        </pc:sldMkLst>
        <pc:spChg chg="add mod">
          <ac:chgData name="Steen Bo Caspersen" userId="2bb75b24-b004-4608-a71f-b4a097593d9b" providerId="ADAL" clId="{DAAB26BC-601E-4860-9DAF-9328740BC977}" dt="2025-04-23T07:07:02.380" v="459" actId="313"/>
          <ac:spMkLst>
            <pc:docMk/>
            <pc:sldMk cId="864779344" sldId="277"/>
            <ac:spMk id="4" creationId="{4E362C6B-F0DB-D90D-1017-1A8E9513C950}"/>
          </ac:spMkLst>
        </pc:spChg>
        <pc:picChg chg="mod">
          <ac:chgData name="Steen Bo Caspersen" userId="2bb75b24-b004-4608-a71f-b4a097593d9b" providerId="ADAL" clId="{DAAB26BC-601E-4860-9DAF-9328740BC977}" dt="2025-04-23T07:06:33.978" v="454" actId="1076"/>
          <ac:picMkLst>
            <pc:docMk/>
            <pc:sldMk cId="864779344" sldId="277"/>
            <ac:picMk id="6" creationId="{AF46F654-AC35-7C66-4344-DF53F7137039}"/>
          </ac:picMkLst>
        </pc:picChg>
        <pc:picChg chg="mod">
          <ac:chgData name="Steen Bo Caspersen" userId="2bb75b24-b004-4608-a71f-b4a097593d9b" providerId="ADAL" clId="{DAAB26BC-601E-4860-9DAF-9328740BC977}" dt="2025-04-23T07:06:54.504" v="457" actId="1076"/>
          <ac:picMkLst>
            <pc:docMk/>
            <pc:sldMk cId="864779344" sldId="277"/>
            <ac:picMk id="2050" creationId="{ED8B4921-B79D-F853-C2CD-0A7E848DCCCA}"/>
          </ac:picMkLst>
        </pc:picChg>
        <pc:picChg chg="mod">
          <ac:chgData name="Steen Bo Caspersen" userId="2bb75b24-b004-4608-a71f-b4a097593d9b" providerId="ADAL" clId="{DAAB26BC-601E-4860-9DAF-9328740BC977}" dt="2025-04-23T07:06:56.349" v="458" actId="1076"/>
          <ac:picMkLst>
            <pc:docMk/>
            <pc:sldMk cId="864779344" sldId="277"/>
            <ac:picMk id="2052" creationId="{908AE41B-44A9-1808-BCB4-24823C6E046B}"/>
          </ac:picMkLst>
        </pc:picChg>
      </pc:sldChg>
      <pc:sldChg chg="modSp mod">
        <pc:chgData name="Steen Bo Caspersen" userId="2bb75b24-b004-4608-a71f-b4a097593d9b" providerId="ADAL" clId="{DAAB26BC-601E-4860-9DAF-9328740BC977}" dt="2025-04-22T11:01:12.544" v="184" actId="1076"/>
        <pc:sldMkLst>
          <pc:docMk/>
          <pc:sldMk cId="2253587286" sldId="278"/>
        </pc:sldMkLst>
        <pc:spChg chg="mod">
          <ac:chgData name="Steen Bo Caspersen" userId="2bb75b24-b004-4608-a71f-b4a097593d9b" providerId="ADAL" clId="{DAAB26BC-601E-4860-9DAF-9328740BC977}" dt="2025-04-22T11:01:12.544" v="184" actId="1076"/>
          <ac:spMkLst>
            <pc:docMk/>
            <pc:sldMk cId="2253587286" sldId="278"/>
            <ac:spMk id="2" creationId="{9B57881F-5627-E50A-6D0E-41BD1AD817B6}"/>
          </ac:spMkLst>
        </pc:spChg>
      </pc:sldChg>
      <pc:sldChg chg="del">
        <pc:chgData name="Steen Bo Caspersen" userId="2bb75b24-b004-4608-a71f-b4a097593d9b" providerId="ADAL" clId="{DAAB26BC-601E-4860-9DAF-9328740BC977}" dt="2025-04-22T10:11:23.796" v="1" actId="47"/>
        <pc:sldMkLst>
          <pc:docMk/>
          <pc:sldMk cId="515628336" sldId="280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471400823" sldId="281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2603499957" sldId="282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1201969628" sldId="283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606441993" sldId="284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3703960502" sldId="286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4248831282" sldId="287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1793731967" sldId="288"/>
        </pc:sldMkLst>
      </pc:sldChg>
      <pc:sldChg chg="del">
        <pc:chgData name="Steen Bo Caspersen" userId="2bb75b24-b004-4608-a71f-b4a097593d9b" providerId="ADAL" clId="{DAAB26BC-601E-4860-9DAF-9328740BC977}" dt="2025-04-22T10:11:43.823" v="2" actId="47"/>
        <pc:sldMkLst>
          <pc:docMk/>
          <pc:sldMk cId="1462298454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6662"/>
            <a:ext cx="4984962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752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DDA26-8B59-A763-E892-EBFD6A4FE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07DEE8D-C5CB-0883-A8FD-7364D3AAE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2FA6C00-3F4C-C896-B40D-729B11ACD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11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>
                <a:latin typeface="+mj-lt"/>
                <a:ea typeface="+mj-ea"/>
                <a:cs typeface="+mj-cs"/>
                <a:sym typeface="Helvetica Neue"/>
              </a:defRPr>
            </a:lvl1pPr>
            <a:lvl2pPr marL="1025769" indent="-390769" algn="ctr">
              <a:spcBef>
                <a:spcPts val="0"/>
              </a:spcBef>
              <a:defRPr sz="3200" i="1">
                <a:latin typeface="+mj-lt"/>
                <a:ea typeface="+mj-ea"/>
                <a:cs typeface="+mj-cs"/>
                <a:sym typeface="Helvetica Neue"/>
              </a:defRPr>
            </a:lvl2pPr>
            <a:lvl3pPr marL="1660769" indent="-390769" algn="ctr">
              <a:spcBef>
                <a:spcPts val="0"/>
              </a:spcBef>
              <a:defRPr sz="3200" i="1">
                <a:latin typeface="+mj-lt"/>
                <a:ea typeface="+mj-ea"/>
                <a:cs typeface="+mj-cs"/>
                <a:sym typeface="Helvetica Neue"/>
              </a:defRPr>
            </a:lvl3pPr>
            <a:lvl4pPr marL="2295769" indent="-390769" algn="ctr">
              <a:spcBef>
                <a:spcPts val="0"/>
              </a:spcBef>
              <a:defRPr sz="3200" i="1">
                <a:latin typeface="+mj-lt"/>
                <a:ea typeface="+mj-ea"/>
                <a:cs typeface="+mj-cs"/>
                <a:sym typeface="Helvetica Neue"/>
              </a:defRPr>
            </a:lvl4pPr>
            <a:lvl5pPr marL="2930769" indent="-390769" algn="ctr">
              <a:spcBef>
                <a:spcPts val="0"/>
              </a:spcBef>
              <a:defRPr sz="3200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Udsigt over strand og hav fra en klit med marehalm"/>
          <p:cNvSpPr>
            <a:spLocks noGrp="1"/>
          </p:cNvSpPr>
          <p:nvPr>
            <p:ph type="pic" idx="13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Udsigt over strand og hav fra en klit med marehalm"/>
          <p:cNvSpPr>
            <a:spLocks noGrp="1"/>
          </p:cNvSpPr>
          <p:nvPr>
            <p:ph type="pic" idx="13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iskehejre flyver lavt over en strand med et lavt hegn i forgrunden"/>
          <p:cNvSpPr>
            <a:spLocks noGrp="1"/>
          </p:cNvSpPr>
          <p:nvPr>
            <p:ph type="pic" sz="half" idx="13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algn="ctr">
              <a:defRPr sz="8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Titeltekst</a:t>
            </a:r>
          </a:p>
        </p:txBody>
      </p:sp>
      <p:sp>
        <p:nvSpPr>
          <p:cNvPr id="4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lsandet sti ned til havet mellem to klitter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382335" indent="-382335"/>
            <a:lvl2pPr marL="941135" indent="-382335"/>
            <a:lvl3pPr marL="1499935" indent="-382335"/>
            <a:lvl4pPr marL="2058735" indent="-382335"/>
            <a:lvl5pPr marL="2617535" indent="-382335"/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lsandet sti ned til havet mellem to klitter"/>
          <p:cNvSpPr>
            <a:spLocks noGrp="1"/>
          </p:cNvSpPr>
          <p:nvPr>
            <p:ph type="pic" sz="quarter" idx="13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Fiskehejre flyver lavt over en strand med et lavt hegn i forgrunden"/>
          <p:cNvSpPr>
            <a:spLocks noGrp="1"/>
          </p:cNvSpPr>
          <p:nvPr>
            <p:ph type="pic" sz="quarter" idx="14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Udsigt over strand og hav fra en klit med marehalm"/>
          <p:cNvSpPr>
            <a:spLocks noGrp="1"/>
          </p:cNvSpPr>
          <p:nvPr>
            <p:ph type="pic" idx="15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1EA7F7"/>
          </a:solidFill>
          <a:uFillTx/>
          <a:latin typeface="DaxCompactPro-Bold"/>
          <a:ea typeface="DaxCompactPro-Bold"/>
          <a:cs typeface="DaxCompactPro-Bold"/>
          <a:sym typeface="Dax Compact Pro"/>
        </a:defRPr>
      </a:lvl9pPr>
    </p:titleStyle>
    <p:bodyStyle>
      <a:lvl1pPr marL="343958" marR="0" indent="-343958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1pPr>
      <a:lvl2pPr marL="978957" marR="0" indent="-343957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2pPr>
      <a:lvl3pPr marL="1613957" marR="0" indent="-343957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3pPr>
      <a:lvl4pPr marL="2248958" marR="0" indent="-343958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4pPr>
      <a:lvl5pPr marL="2883958" marR="0" indent="-343958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5pPr>
      <a:lvl6pPr marL="3492500" marR="0" indent="-317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6pPr>
      <a:lvl7pPr marL="4127500" marR="0" indent="-317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7pPr>
      <a:lvl8pPr marL="4762500" marR="0" indent="-317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8pPr>
      <a:lvl9pPr marL="5397500" marR="0" indent="-317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DaxCompactPro-Bold"/>
          <a:ea typeface="DaxCompactPro-Bold"/>
          <a:cs typeface="DaxCompactPro-Bold"/>
          <a:sym typeface="Dax Compact Pro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ktangel 7"/>
          <p:cNvSpPr/>
          <p:nvPr/>
        </p:nvSpPr>
        <p:spPr>
          <a:xfrm>
            <a:off x="8068" y="0"/>
            <a:ext cx="24383970" cy="13716002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914400">
              <a:defRPr sz="18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122" name="CarePartner - logo - hvid.pdf" descr="CarePartner - logo - hvi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867" y="11131940"/>
            <a:ext cx="7556502" cy="190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treg"/>
          <p:cNvSpPr/>
          <p:nvPr/>
        </p:nvSpPr>
        <p:spPr>
          <a:xfrm>
            <a:off x="3869" y="11574420"/>
            <a:ext cx="14232623" cy="2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4" name="Streg"/>
          <p:cNvSpPr/>
          <p:nvPr/>
        </p:nvSpPr>
        <p:spPr>
          <a:xfrm>
            <a:off x="16719323" y="11574420"/>
            <a:ext cx="7755398" cy="2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CarePartner ApS Presentation">
            <a:extLst>
              <a:ext uri="{FF2B5EF4-FFF2-40B4-BE49-F238E27FC236}">
                <a16:creationId xmlns:a16="http://schemas.microsoft.com/office/drawing/2014/main" id="{555E4146-7396-F00B-3E9F-90452C42297A}"/>
              </a:ext>
            </a:extLst>
          </p:cNvPr>
          <p:cNvSpPr txBox="1">
            <a:spLocks/>
          </p:cNvSpPr>
          <p:nvPr/>
        </p:nvSpPr>
        <p:spPr>
          <a:xfrm>
            <a:off x="-8038" y="3218716"/>
            <a:ext cx="24400076" cy="256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axCompactPro-Medium"/>
                <a:ea typeface="DaxCompactPro-Medium"/>
                <a:cs typeface="DaxCompactPro-Medium"/>
                <a:sym typeface="DaxCompactPro-Medium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ln>
                  <a:noFill/>
                </a:ln>
                <a:solidFill>
                  <a:srgbClr val="1EA7F7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ln>
                  <a:noFill/>
                </a:ln>
                <a:solidFill>
                  <a:srgbClr val="1EA7F7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ln>
                  <a:noFill/>
                </a:ln>
                <a:solidFill>
                  <a:srgbClr val="1EA7F7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ln>
                  <a:noFill/>
                </a:ln>
                <a:solidFill>
                  <a:srgbClr val="1EA7F7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ln>
                  <a:noFill/>
                </a:ln>
                <a:solidFill>
                  <a:srgbClr val="1EA7F7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ln>
                  <a:noFill/>
                </a:ln>
                <a:solidFill>
                  <a:srgbClr val="1EA7F7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ln>
                  <a:noFill/>
                </a:ln>
                <a:solidFill>
                  <a:srgbClr val="1EA7F7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ln>
                  <a:noFill/>
                </a:ln>
                <a:solidFill>
                  <a:srgbClr val="1EA7F7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9pPr>
          </a:lstStyle>
          <a:p>
            <a:pPr hangingPunct="1"/>
            <a:r>
              <a:rPr lang="da-DK" sz="12000" b="1" dirty="0">
                <a:latin typeface="Fira Sans SemiBold" panose="020B0503050000020004" pitchFamily="34" charset="0"/>
              </a:rPr>
              <a:t>Præsentation af TR </a:t>
            </a:r>
            <a:r>
              <a:rPr lang="da-DK" sz="12000" b="1" dirty="0" err="1">
                <a:latin typeface="Fira Sans SemiBold" panose="020B0503050000020004" pitchFamily="34" charset="0"/>
              </a:rPr>
              <a:t>Comfortline</a:t>
            </a:r>
            <a:r>
              <a:rPr lang="da-DK" sz="12000" b="1" dirty="0">
                <a:latin typeface="Fira Sans SemiBold" panose="020B0503050000020004" pitchFamily="34" charset="0"/>
              </a:rPr>
              <a:t> </a:t>
            </a:r>
          </a:p>
        </p:txBody>
      </p:sp>
      <p:sp>
        <p:nvSpPr>
          <p:cNvPr id="7" name="Februar ‘22">
            <a:extLst>
              <a:ext uri="{FF2B5EF4-FFF2-40B4-BE49-F238E27FC236}">
                <a16:creationId xmlns:a16="http://schemas.microsoft.com/office/drawing/2014/main" id="{1965DA15-87DD-C831-4572-7DB2D08648FF}"/>
              </a:ext>
            </a:extLst>
          </p:cNvPr>
          <p:cNvSpPr txBox="1">
            <a:spLocks/>
          </p:cNvSpPr>
          <p:nvPr/>
        </p:nvSpPr>
        <p:spPr>
          <a:xfrm>
            <a:off x="1777999" y="5688000"/>
            <a:ext cx="20828002" cy="158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492500" marR="0" indent="-3175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6pPr>
            <a:lvl7pPr marL="4127500" marR="0" indent="-3175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7pPr>
            <a:lvl8pPr marL="4762500" marR="0" indent="-3175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8pPr>
            <a:lvl9pPr marL="5397500" marR="0" indent="-3175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DaxCompactPro-Bold"/>
                <a:ea typeface="DaxCompactPro-Bold"/>
                <a:cs typeface="DaxCompactPro-Bold"/>
                <a:sym typeface="Dax Compact Pro"/>
              </a:defRPr>
            </a:lvl9pPr>
          </a:lstStyle>
          <a:p>
            <a:pPr hangingPunct="1">
              <a:defRPr>
                <a:solidFill>
                  <a:srgbClr val="FFFFFF"/>
                </a:solidFill>
                <a:latin typeface="DaxCompactPro-Bold"/>
                <a:ea typeface="DaxCompactPro-Bold"/>
                <a:cs typeface="DaxCompactPro-Bold"/>
                <a:sym typeface="Dax Compact Pro"/>
              </a:defRPr>
            </a:pPr>
            <a:r>
              <a:rPr lang="da-DK" dirty="0">
                <a:solidFill>
                  <a:srgbClr val="FFFFFF"/>
                </a:solidFill>
                <a:latin typeface="Fira Sans Medium" panose="020B0503050000020004" pitchFamily="34" charset="0"/>
                <a:ea typeface="DaxCompactPro-Bold"/>
                <a:cs typeface="DaxCompactPro-Bold"/>
                <a:sym typeface="Dax Compact Pro"/>
              </a:rPr>
              <a:t>April 2025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a portræt 3 MTG.jpg" descr="Pia portræt 3 MTG.jpg"/>
          <p:cNvPicPr>
            <a:picLocks noChangeAspect="1"/>
          </p:cNvPicPr>
          <p:nvPr/>
        </p:nvPicPr>
        <p:blipFill>
          <a:blip r:embed="rId2"/>
          <a:srcRect r="28426"/>
          <a:stretch>
            <a:fillRect/>
          </a:stretch>
        </p:blipFill>
        <p:spPr>
          <a:xfrm>
            <a:off x="-1" y="-24714"/>
            <a:ext cx="12205681" cy="1164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Carepartner mk@2x.png" descr="Carepartner mk@2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733" y="11150228"/>
            <a:ext cx="7556501" cy="190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treg"/>
          <p:cNvSpPr/>
          <p:nvPr/>
        </p:nvSpPr>
        <p:spPr>
          <a:xfrm>
            <a:off x="22157" y="11574420"/>
            <a:ext cx="14232623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Streg"/>
          <p:cNvSpPr/>
          <p:nvPr/>
        </p:nvSpPr>
        <p:spPr>
          <a:xfrm>
            <a:off x="16628602" y="11618301"/>
            <a:ext cx="7755398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" name="Our history">
            <a:extLst>
              <a:ext uri="{FF2B5EF4-FFF2-40B4-BE49-F238E27FC236}">
                <a16:creationId xmlns:a16="http://schemas.microsoft.com/office/drawing/2014/main" id="{3A77001D-B216-C3DA-F969-45213CE00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60000" y="1080000"/>
            <a:ext cx="10684362" cy="25684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13000"/>
            </a:lvl1pPr>
          </a:lstStyle>
          <a:p>
            <a:r>
              <a:rPr lang="da-DK" sz="12000" b="1" dirty="0">
                <a:latin typeface="Fira Sans SemiBold" panose="020B0503050000020004" pitchFamily="34" charset="0"/>
              </a:rPr>
              <a:t>Carepartner</a:t>
            </a:r>
            <a:endParaRPr sz="12000" b="1" dirty="0">
              <a:latin typeface="Fira Sans SemiBold" panose="020B0503050000020004" pitchFamily="34" charset="0"/>
            </a:endParaRPr>
          </a:p>
        </p:txBody>
      </p:sp>
      <p:sp>
        <p:nvSpPr>
          <p:cNvPr id="5" name="The desire to make a positive difference ……">
            <a:extLst>
              <a:ext uri="{FF2B5EF4-FFF2-40B4-BE49-F238E27FC236}">
                <a16:creationId xmlns:a16="http://schemas.microsoft.com/office/drawing/2014/main" id="{1C5069C5-97B2-D384-16CC-6331BAFBEE6A}"/>
              </a:ext>
            </a:extLst>
          </p:cNvPr>
          <p:cNvSpPr txBox="1"/>
          <p:nvPr/>
        </p:nvSpPr>
        <p:spPr>
          <a:xfrm>
            <a:off x="12960000" y="3600000"/>
            <a:ext cx="10872153" cy="55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828038">
              <a:defRPr sz="4700" b="1">
                <a:solidFill>
                  <a:srgbClr val="5E5E5E"/>
                </a:solidFill>
                <a:uFill>
                  <a:solidFill>
                    <a:srgbClr val="000000"/>
                  </a:solidFill>
                </a:uFill>
                <a:latin typeface="DaxCompactPro-Bold"/>
                <a:ea typeface="DaxCompactPro-Bold"/>
                <a:cs typeface="DaxCompactPro-Bold"/>
                <a:sym typeface="DaxCompactPro-Bold"/>
              </a:defRPr>
            </a:pPr>
            <a:r>
              <a:rPr lang="da-DK" sz="4200" dirty="0">
                <a:solidFill>
                  <a:schemeClr val="bg2"/>
                </a:solidFill>
                <a:latin typeface="Fira Sans Medium" panose="020B0503050000020004" pitchFamily="34" charset="0"/>
              </a:rPr>
              <a:t>Ønsket om at gøre en positiv forskel …</a:t>
            </a:r>
            <a:endParaRPr sz="4200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2600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dirty="0">
                <a:solidFill>
                  <a:schemeClr val="bg2"/>
                </a:solidFill>
                <a:latin typeface="Fira Sans Light" panose="020B0403050000020004" pitchFamily="34" charset="0"/>
              </a:rPr>
              <a:t> </a:t>
            </a:r>
            <a:br>
              <a:rPr lang="da-DK" sz="26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2600" dirty="0">
                <a:solidFill>
                  <a:schemeClr val="bg2"/>
                </a:solidFill>
                <a:latin typeface="Fira Sans Light" panose="020B0403050000020004" pitchFamily="34" charset="0"/>
              </a:rPr>
              <a:t> </a:t>
            </a:r>
            <a:r>
              <a:rPr lang="da-DK" sz="2600" b="1" dirty="0">
                <a:solidFill>
                  <a:schemeClr val="bg2"/>
                </a:solidFill>
                <a:uFill>
                  <a:solidFill>
                    <a:srgbClr val="000000"/>
                  </a:solidFill>
                </a:uFill>
                <a:latin typeface="Fira Sans Light" panose="020B0403050000020004" pitchFamily="34" charset="0"/>
              </a:rPr>
              <a:t>Grundlagt i 2012 af Pia Larsen, CEO</a:t>
            </a: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br>
              <a:rPr lang="da-DK" sz="2600" b="1" dirty="0">
                <a:solidFill>
                  <a:schemeClr val="bg2"/>
                </a:solidFill>
                <a:uFill>
                  <a:solidFill>
                    <a:srgbClr val="000000"/>
                  </a:solidFill>
                </a:uFill>
                <a:latin typeface="Fira Sans Light" panose="020B0403050000020004" pitchFamily="34" charset="0"/>
              </a:rPr>
            </a:br>
            <a:r>
              <a:rPr lang="da-DK" sz="2600" b="1" dirty="0">
                <a:solidFill>
                  <a:schemeClr val="bg2"/>
                </a:solidFill>
                <a:uFill>
                  <a:solidFill>
                    <a:srgbClr val="000000"/>
                  </a:solidFill>
                </a:uFill>
                <a:latin typeface="Fira Sans Light" panose="020B0403050000020004" pitchFamily="34" charset="0"/>
              </a:rPr>
              <a:t> En del af organisationen, Topfamilien</a:t>
            </a: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endParaRPr lang="da-DK" sz="2600" b="1" dirty="0">
              <a:solidFill>
                <a:schemeClr val="bg2"/>
              </a:solidFill>
              <a:uFill>
                <a:solidFill>
                  <a:srgbClr val="000000"/>
                </a:solidFill>
              </a:uFill>
              <a:latin typeface="Fira Sans Light" panose="020B0403050000020004" pitchFamily="34" charset="0"/>
            </a:endParaRP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b="1" dirty="0">
                <a:solidFill>
                  <a:schemeClr val="bg2"/>
                </a:solidFill>
                <a:uFill>
                  <a:solidFill>
                    <a:srgbClr val="000000"/>
                  </a:solidFill>
                </a:uFill>
                <a:latin typeface="Fira Sans Light" panose="020B0403050000020004" pitchFamily="34" charset="0"/>
              </a:rPr>
              <a:t> Beliggende i Slagelse</a:t>
            </a: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b="1" dirty="0">
                <a:solidFill>
                  <a:schemeClr val="bg2"/>
                </a:solidFill>
                <a:uFill>
                  <a:solidFill>
                    <a:srgbClr val="000000"/>
                  </a:solidFill>
                </a:uFill>
                <a:latin typeface="Fira Sans Light" panose="020B0403050000020004" pitchFamily="34" charset="0"/>
              </a:rPr>
              <a:t> </a:t>
            </a: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b="1" dirty="0">
                <a:solidFill>
                  <a:schemeClr val="bg2"/>
                </a:solidFill>
                <a:uFill>
                  <a:solidFill>
                    <a:srgbClr val="000000"/>
                  </a:solidFill>
                </a:uFill>
                <a:latin typeface="Fira Sans Light" panose="020B0403050000020004" pitchFamily="34" charset="0"/>
              </a:rPr>
              <a:t> Central placering, nemt at dække hele Danmark.</a:t>
            </a: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endParaRPr lang="da-DK" sz="2600" dirty="0">
              <a:solidFill>
                <a:schemeClr val="bg2"/>
              </a:solidFill>
              <a:latin typeface="Fira Sans Light" panose="020B0403050000020004" pitchFamily="34" charset="0"/>
            </a:endParaRP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dirty="0">
                <a:solidFill>
                  <a:schemeClr val="bg2"/>
                </a:solidFill>
                <a:latin typeface="Fira Sans Light" panose="020B0403050000020004" pitchFamily="34" charset="0"/>
              </a:rPr>
              <a:t> </a:t>
            </a:r>
          </a:p>
          <a:p>
            <a:pPr algn="l" defTabSz="828038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endParaRPr sz="2600" dirty="0">
              <a:solidFill>
                <a:schemeClr val="bg2"/>
              </a:solidFill>
              <a:latin typeface="Fira Sans Medium" panose="020B0503050000020004" pitchFamily="34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ktangel 7"/>
          <p:cNvSpPr/>
          <p:nvPr/>
        </p:nvSpPr>
        <p:spPr>
          <a:xfrm>
            <a:off x="0" y="0"/>
            <a:ext cx="24380132" cy="14122810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914400">
              <a:defRPr sz="18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122" name="CarePartner - logo - hvid.pdf" descr="CarePartner - logo - hvi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867" y="11131940"/>
            <a:ext cx="7556502" cy="190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treg"/>
          <p:cNvSpPr/>
          <p:nvPr/>
        </p:nvSpPr>
        <p:spPr>
          <a:xfrm>
            <a:off x="3869" y="11574420"/>
            <a:ext cx="14232623" cy="2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4" name="Streg"/>
          <p:cNvSpPr/>
          <p:nvPr/>
        </p:nvSpPr>
        <p:spPr>
          <a:xfrm>
            <a:off x="16719323" y="11574420"/>
            <a:ext cx="7755398" cy="2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6651D6C-62B9-026C-3EC3-404236A7DCA8}"/>
              </a:ext>
            </a:extLst>
          </p:cNvPr>
          <p:cNvSpPr txBox="1"/>
          <p:nvPr/>
        </p:nvSpPr>
        <p:spPr>
          <a:xfrm>
            <a:off x="2082115" y="3188266"/>
            <a:ext cx="3600000" cy="767902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08000" algn="l">
              <a:spcBef>
                <a:spcPts val="600"/>
              </a:spcBef>
            </a:pPr>
            <a:endParaRPr lang="da-DK" sz="800" dirty="0">
              <a:solidFill>
                <a:schemeClr val="bg2"/>
              </a:solidFill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Vikarer inden for: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Pleje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Pædagog</a:t>
            </a: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Handicap &amp; psykiatri</a:t>
            </a:r>
          </a:p>
          <a:p>
            <a:pPr marL="108000" algn="l"/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Rengøring:</a:t>
            </a:r>
            <a:endParaRPr lang="da-DK" sz="2400" dirty="0">
              <a:solidFill>
                <a:schemeClr val="bg2"/>
              </a:solidFill>
              <a:effectLst/>
              <a:latin typeface="Fira Sans Medium" panose="020B06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Opgaver inden for</a:t>
            </a:r>
            <a:b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servicelovens § 83</a:t>
            </a:r>
            <a:b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og § 85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Rengøring til private</a:t>
            </a: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Erhvervsrengøring – nu også med UV-desinfektion</a:t>
            </a: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Specialopgaver</a:t>
            </a:r>
            <a:b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endParaRPr lang="da-DK" sz="25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>
              <a:buClr>
                <a:schemeClr val="accent1"/>
              </a:buClr>
            </a:pPr>
            <a:endParaRPr lang="da-DK" sz="25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500" dirty="0">
              <a:solidFill>
                <a:schemeClr val="bg2"/>
              </a:solidFill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5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5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515A687-6F91-C687-C555-762D0E6E0A85}"/>
              </a:ext>
            </a:extLst>
          </p:cNvPr>
          <p:cNvSpPr txBox="1"/>
          <p:nvPr/>
        </p:nvSpPr>
        <p:spPr>
          <a:xfrm>
            <a:off x="6283410" y="3188266"/>
            <a:ext cx="3577611" cy="781752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08000" algn="l"/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Salg af hjælpemidler </a:t>
            </a:r>
            <a:b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</a:br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til sundhedssektoren:</a:t>
            </a:r>
          </a:p>
          <a:p>
            <a:pPr marL="108000" algn="l"/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CareTo-Children</a:t>
            </a:r>
            <a:endParaRPr lang="da-DK" sz="24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Hjælpemidler til børn.</a:t>
            </a:r>
            <a:endParaRPr lang="da-DK" sz="1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CareTo-Incontinence</a:t>
            </a:r>
            <a:endParaRPr lang="da-DK" sz="24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Inkontinensprodukter</a:t>
            </a: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</a:t>
            </a:r>
            <a:r>
              <a:rPr lang="da-DK" sz="2400" dirty="0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-Bath</a:t>
            </a: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hjælpemidler til baderum</a:t>
            </a:r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CareTo-Relax</a:t>
            </a:r>
            <a:endParaRPr lang="da-DK" sz="24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Lejringspuder, madra</a:t>
            </a:r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sser mv.</a:t>
            </a:r>
            <a:endParaRPr lang="da-DK" sz="1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CareTo-Move</a:t>
            </a:r>
            <a:endParaRPr lang="da-DK" sz="24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Ganghjælpemidler, stokke, rollatorer</a:t>
            </a:r>
            <a: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.</a:t>
            </a:r>
          </a:p>
          <a:p>
            <a:pPr marL="108000" algn="l"/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CareTo-Mobilize</a:t>
            </a:r>
            <a:endParaRPr lang="da-DK" sz="24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Inkontinensløsninger, </a:t>
            </a:r>
            <a:b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UV-desinfektion mv.</a:t>
            </a:r>
            <a:b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b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r>
              <a:rPr lang="da-DK" sz="24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</a:t>
            </a:r>
            <a:r>
              <a:rPr lang="da-DK" sz="2400" dirty="0">
                <a:solidFill>
                  <a:schemeClr val="bg2"/>
                </a:solidFill>
                <a:latin typeface="Fira Sans Medium" panose="020B0503050000020004" pitchFamily="34" charset="0"/>
              </a:rPr>
              <a:t>-Health</a:t>
            </a:r>
            <a:endParaRPr lang="da-DK" sz="24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UV-desinfektion, </a:t>
            </a:r>
            <a:r>
              <a:rPr lang="da-DK" sz="1800" dirty="0" err="1">
                <a:solidFill>
                  <a:schemeClr val="bg2"/>
                </a:solidFill>
                <a:latin typeface="Fira Sans Light" panose="020B0403050000020004" pitchFamily="34" charset="0"/>
              </a:rPr>
              <a:t>sårbehandling</a:t>
            </a:r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, traumestativer</a:t>
            </a: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EF40D74-53F4-8718-C999-893DA86097D1}"/>
              </a:ext>
            </a:extLst>
          </p:cNvPr>
          <p:cNvSpPr txBox="1"/>
          <p:nvPr/>
        </p:nvSpPr>
        <p:spPr>
          <a:xfrm>
            <a:off x="10484708" y="3188266"/>
            <a:ext cx="3600000" cy="766363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08000" algn="l"/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 err="1">
                <a:solidFill>
                  <a:schemeClr val="bg2"/>
                </a:solidFill>
                <a:latin typeface="Fira Sans Medium" panose="020B0603050000020004" pitchFamily="34" charset="0"/>
              </a:rPr>
              <a:t>Neurofeedback</a:t>
            </a:r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: </a:t>
            </a:r>
            <a:b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En metode som træner hjernen til at fungere bedre og øge emotionelt velvære</a:t>
            </a:r>
          </a:p>
          <a:p>
            <a:pPr marL="108000" algn="l"/>
            <a:br>
              <a:rPr lang="da-DK" sz="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Træning bruges til: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Angst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Depression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Stress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ADHD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Koncentrations-besvær</a:t>
            </a: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Indlærings-vanskeligheder</a:t>
            </a: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Søvnproblemer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OCD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Misbrug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PTSD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Migræne</a:t>
            </a:r>
          </a:p>
          <a:p>
            <a:pPr marL="108000" algn="l">
              <a:buClr>
                <a:schemeClr val="accent1"/>
              </a:buClr>
            </a:pPr>
            <a:endParaRPr lang="da-DK" sz="20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CA9364F-F466-E59F-4C4C-23CFC9612596}"/>
              </a:ext>
            </a:extLst>
          </p:cNvPr>
          <p:cNvSpPr txBox="1"/>
          <p:nvPr/>
        </p:nvSpPr>
        <p:spPr>
          <a:xfrm>
            <a:off x="14686005" y="3188266"/>
            <a:ext cx="3600000" cy="76020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08000" algn="l"/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Én indgang til en bred vifte af</a:t>
            </a:r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 ydelser inden for børn- og ungeområdet og det specialiserede voksenområde</a:t>
            </a: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, </a:t>
            </a:r>
            <a:r>
              <a:rPr lang="da-DK" sz="2400" dirty="0" err="1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f.eks</a:t>
            </a: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:</a:t>
            </a:r>
            <a:b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Psykologiske undersøgelser</a:t>
            </a: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Forebyggende indsats/familie-</a:t>
            </a:r>
          </a:p>
          <a:p>
            <a:pPr marL="108000" algn="l">
              <a:buClr>
                <a:srgbClr val="00B0F0"/>
              </a:buClr>
            </a:pP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    behandling</a:t>
            </a: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Støttet/overvåget samvær</a:t>
            </a:r>
          </a:p>
          <a:p>
            <a:pPr marL="450900" indent="-34290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Supervision</a:t>
            </a:r>
          </a:p>
          <a:p>
            <a:pPr marL="450900" indent="-34290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Aflastning</a:t>
            </a:r>
            <a:b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CE0E06A-4743-0A35-5BD4-0F627D6BDE51}"/>
              </a:ext>
            </a:extLst>
          </p:cNvPr>
          <p:cNvSpPr txBox="1"/>
          <p:nvPr/>
        </p:nvSpPr>
        <p:spPr>
          <a:xfrm>
            <a:off x="18887303" y="3188266"/>
            <a:ext cx="3600000" cy="76020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08000" algn="l"/>
            <a:endParaRPr lang="da-DK" sz="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Uddannede vagter </a:t>
            </a: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med overbygning inden for relation og deeskalering:</a:t>
            </a:r>
          </a:p>
          <a:p>
            <a:pPr marL="108000" algn="l"/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Tryg </a:t>
            </a: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t</a:t>
            </a: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ræning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Nødværge og selvforsvar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Faldteknik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>
              <a:buClr>
                <a:schemeClr val="accent1"/>
              </a:buClr>
            </a:pPr>
            <a:r>
              <a:rPr lang="da-DK" sz="2400" dirty="0">
                <a:solidFill>
                  <a:schemeClr val="bg2"/>
                </a:solidFill>
                <a:latin typeface="Fira Sans Medium" panose="020B0603050000020004" pitchFamily="34" charset="0"/>
              </a:rPr>
              <a:t>Vagter til: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Psykiatrien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Bosteder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Specialinstitutioner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Specialopgaver</a:t>
            </a: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Div. </a:t>
            </a:r>
            <a:r>
              <a:rPr lang="da-DK" sz="2400" dirty="0">
                <a:solidFill>
                  <a:schemeClr val="bg2"/>
                </a:solidFill>
                <a:latin typeface="Fira Sans Light" panose="020B0403050000020004" pitchFamily="34" charset="0"/>
              </a:rPr>
              <a:t>v</a:t>
            </a:r>
            <a: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  <a:t>agtopgaver</a:t>
            </a:r>
            <a:b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b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br>
              <a:rPr lang="da-DK" sz="24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450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580AA14-4F13-AA61-27FC-185374D38921}"/>
              </a:ext>
            </a:extLst>
          </p:cNvPr>
          <p:cNvSpPr/>
          <p:nvPr/>
        </p:nvSpPr>
        <p:spPr>
          <a:xfrm>
            <a:off x="2057731" y="1207760"/>
            <a:ext cx="3600000" cy="158114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6B6736B-66CF-11F2-1289-F99C2861641E}"/>
              </a:ext>
            </a:extLst>
          </p:cNvPr>
          <p:cNvSpPr/>
          <p:nvPr/>
        </p:nvSpPr>
        <p:spPr>
          <a:xfrm>
            <a:off x="6261022" y="1207760"/>
            <a:ext cx="3600000" cy="158114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E723FE7-D223-48D5-46CD-DC0DE685219F}"/>
              </a:ext>
            </a:extLst>
          </p:cNvPr>
          <p:cNvSpPr/>
          <p:nvPr/>
        </p:nvSpPr>
        <p:spPr>
          <a:xfrm>
            <a:off x="10405318" y="1207760"/>
            <a:ext cx="3600000" cy="158114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D5637F5-BF05-38C9-0D6A-FB3369516283}"/>
              </a:ext>
            </a:extLst>
          </p:cNvPr>
          <p:cNvSpPr/>
          <p:nvPr/>
        </p:nvSpPr>
        <p:spPr>
          <a:xfrm>
            <a:off x="14667602" y="1207760"/>
            <a:ext cx="3600000" cy="158114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EFF018B-BC5E-8FED-E9A7-CE4F509AE459}"/>
              </a:ext>
            </a:extLst>
          </p:cNvPr>
          <p:cNvSpPr/>
          <p:nvPr/>
        </p:nvSpPr>
        <p:spPr>
          <a:xfrm>
            <a:off x="18887303" y="1207760"/>
            <a:ext cx="3600000" cy="158114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28543" dist="127000" sx="105000" sy="105000" algn="ctr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4007502-5001-3272-3123-8D2691EAB281}"/>
              </a:ext>
            </a:extLst>
          </p:cNvPr>
          <p:cNvSpPr txBox="1"/>
          <p:nvPr/>
        </p:nvSpPr>
        <p:spPr>
          <a:xfrm>
            <a:off x="2057731" y="528708"/>
            <a:ext cx="3456378" cy="553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>
                <a:solidFill>
                  <a:srgbClr val="FFFFFF"/>
                </a:solidFill>
                <a:latin typeface="DaxCompactPro-Bold"/>
                <a:ea typeface="DaxCompactPro-Bold"/>
                <a:cs typeface="DaxCompactPro-Bold"/>
                <a:sym typeface="Dax Compact Pro"/>
              </a:defRPr>
            </a:pPr>
            <a:r>
              <a:rPr lang="da-DK"/>
              <a:t>2000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754E7B7-3910-9D67-792F-38DED710CC4E}"/>
              </a:ext>
            </a:extLst>
          </p:cNvPr>
          <p:cNvSpPr txBox="1"/>
          <p:nvPr/>
        </p:nvSpPr>
        <p:spPr>
          <a:xfrm>
            <a:off x="6269513" y="528708"/>
            <a:ext cx="3456378" cy="553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>
                <a:solidFill>
                  <a:srgbClr val="FFFFFF"/>
                </a:solidFill>
                <a:latin typeface="DaxCompactPro-Bold"/>
                <a:ea typeface="DaxCompactPro-Bold"/>
                <a:cs typeface="DaxCompactPro-Bold"/>
                <a:sym typeface="Dax Compact Pro"/>
              </a:defRPr>
            </a:pPr>
            <a:r>
              <a:rPr lang="da-DK"/>
              <a:t>2012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6C8B252-6627-0E05-B161-6B927097DB5E}"/>
              </a:ext>
            </a:extLst>
          </p:cNvPr>
          <p:cNvSpPr txBox="1"/>
          <p:nvPr/>
        </p:nvSpPr>
        <p:spPr>
          <a:xfrm>
            <a:off x="10425877" y="528708"/>
            <a:ext cx="3456378" cy="553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>
                <a:solidFill>
                  <a:srgbClr val="FFFFFF"/>
                </a:solidFill>
                <a:latin typeface="DaxCompactPro-Bold"/>
                <a:ea typeface="DaxCompactPro-Bold"/>
                <a:cs typeface="DaxCompactPro-Bold"/>
                <a:sym typeface="Dax Compact Pro"/>
              </a:defRPr>
            </a:pPr>
            <a:r>
              <a:rPr lang="da-DK"/>
              <a:t>2019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8252C32-7BE5-E23A-7397-4424B2DFCB65}"/>
              </a:ext>
            </a:extLst>
          </p:cNvPr>
          <p:cNvSpPr txBox="1"/>
          <p:nvPr/>
        </p:nvSpPr>
        <p:spPr>
          <a:xfrm>
            <a:off x="14665368" y="528708"/>
            <a:ext cx="3456378" cy="553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>
                <a:solidFill>
                  <a:srgbClr val="FFFFFF"/>
                </a:solidFill>
                <a:latin typeface="DaxCompactPro-Bold"/>
                <a:ea typeface="DaxCompactPro-Bold"/>
                <a:cs typeface="DaxCompactPro-Bold"/>
                <a:sym typeface="Dax Compact Pro"/>
              </a:defRPr>
            </a:pPr>
            <a:r>
              <a:rPr lang="da-DK"/>
              <a:t>2021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C8D7FD3-709F-F6D5-7F98-F11D52057D6A}"/>
              </a:ext>
            </a:extLst>
          </p:cNvPr>
          <p:cNvSpPr txBox="1"/>
          <p:nvPr/>
        </p:nvSpPr>
        <p:spPr>
          <a:xfrm>
            <a:off x="18904859" y="528708"/>
            <a:ext cx="3456378" cy="553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>
                <a:solidFill>
                  <a:srgbClr val="FFFFFF"/>
                </a:solidFill>
                <a:latin typeface="DaxCompactPro-Bold"/>
                <a:ea typeface="DaxCompactPro-Bold"/>
                <a:cs typeface="DaxCompactPro-Bold"/>
                <a:sym typeface="Dax Compact Pro"/>
              </a:defRPr>
            </a:pPr>
            <a:r>
              <a:rPr lang="da-DK"/>
              <a:t>2022</a:t>
            </a:r>
          </a:p>
        </p:txBody>
      </p:sp>
      <p:pic>
        <p:nvPicPr>
          <p:cNvPr id="23" name="Billede 22" descr="Et billede, der indeholder tekst, Font/skrifttype, logo, Grafik&#10;&#10;Automatisk genereret beskrivelse">
            <a:extLst>
              <a:ext uri="{FF2B5EF4-FFF2-40B4-BE49-F238E27FC236}">
                <a16:creationId xmlns:a16="http://schemas.microsoft.com/office/drawing/2014/main" id="{BA60BE2E-C87F-ACF5-BCF0-1CD8EA2E7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7" y="1560489"/>
            <a:ext cx="2549237" cy="1035775"/>
          </a:xfrm>
          <a:prstGeom prst="rect">
            <a:avLst/>
          </a:prstGeom>
        </p:spPr>
      </p:pic>
      <p:pic>
        <p:nvPicPr>
          <p:cNvPr id="24" name="Carepartner mk@2x.png" descr="Carepartner mk@2x.png">
            <a:extLst>
              <a:ext uri="{FF2B5EF4-FFF2-40B4-BE49-F238E27FC236}">
                <a16:creationId xmlns:a16="http://schemas.microsoft.com/office/drawing/2014/main" id="{3925742B-6B2A-101D-F7A9-081D623E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09" y="1566293"/>
            <a:ext cx="2857575" cy="720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Billede 24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ACB2153D-AE1F-A6E8-91A1-EC7F33460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53" y="1703843"/>
            <a:ext cx="2887894" cy="418536"/>
          </a:xfrm>
          <a:prstGeom prst="rect">
            <a:avLst/>
          </a:prstGeom>
        </p:spPr>
      </p:pic>
      <p:pic>
        <p:nvPicPr>
          <p:cNvPr id="26" name="Billede 25" descr="Et billede, der indeholder Font/skrifttype, Grafik, design&#10;&#10;Automatisk genereret beskrivelse">
            <a:extLst>
              <a:ext uri="{FF2B5EF4-FFF2-40B4-BE49-F238E27FC236}">
                <a16:creationId xmlns:a16="http://schemas.microsoft.com/office/drawing/2014/main" id="{E23C61F5-B158-7A87-AF7D-352F2C976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663" y="1416378"/>
            <a:ext cx="2521789" cy="1179886"/>
          </a:xfrm>
          <a:prstGeom prst="rect">
            <a:avLst/>
          </a:prstGeom>
        </p:spPr>
      </p:pic>
      <p:pic>
        <p:nvPicPr>
          <p:cNvPr id="27" name="Billede 26" descr="Et billede, der indeholder Font/skrifttype, logo, Grafik, symbol&#10;&#10;Automatisk genereret beskrivelse">
            <a:extLst>
              <a:ext uri="{FF2B5EF4-FFF2-40B4-BE49-F238E27FC236}">
                <a16:creationId xmlns:a16="http://schemas.microsoft.com/office/drawing/2014/main" id="{632AB38E-3CDE-4A07-D37C-2D250C8327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99" y="1799762"/>
            <a:ext cx="2885992" cy="6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428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DD64D87E-4635-2F52-EFDA-66ACB8D3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67" y="2848114"/>
            <a:ext cx="2326816" cy="1994414"/>
          </a:xfrm>
          <a:prstGeom prst="rect">
            <a:avLst/>
          </a:prstGeom>
        </p:spPr>
      </p:pic>
      <p:sp>
        <p:nvSpPr>
          <p:cNvPr id="174" name="Our product catalogue"/>
          <p:cNvSpPr txBox="1">
            <a:spLocks noGrp="1"/>
          </p:cNvSpPr>
          <p:nvPr>
            <p:ph type="title"/>
          </p:nvPr>
        </p:nvSpPr>
        <p:spPr>
          <a:xfrm>
            <a:off x="-312000" y="365608"/>
            <a:ext cx="24384000" cy="22824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13000"/>
            </a:lvl1pPr>
          </a:lstStyle>
          <a:p>
            <a:pPr algn="ctr"/>
            <a:r>
              <a:rPr lang="da-DK" sz="11000" b="1" dirty="0">
                <a:latin typeface="Fira Sans SemiBold" panose="020B0503050000020004" pitchFamily="34" charset="0"/>
              </a:rPr>
              <a:t>Produktkatalog</a:t>
            </a:r>
            <a:endParaRPr sz="11000" b="1" dirty="0">
              <a:latin typeface="Fira Sans SemiBold" panose="020B0503050000020004" pitchFamily="34" charset="0"/>
            </a:endParaRPr>
          </a:p>
        </p:txBody>
      </p:sp>
      <p:pic>
        <p:nvPicPr>
          <p:cNvPr id="175" name="Carepartner mk@2x.png" descr="Carepartner mk@2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869" y="11131940"/>
            <a:ext cx="7556501" cy="190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treg"/>
          <p:cNvSpPr/>
          <p:nvPr/>
        </p:nvSpPr>
        <p:spPr>
          <a:xfrm>
            <a:off x="3869" y="11574420"/>
            <a:ext cx="14232623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Streg"/>
          <p:cNvSpPr/>
          <p:nvPr/>
        </p:nvSpPr>
        <p:spPr>
          <a:xfrm>
            <a:off x="16719323" y="11574420"/>
            <a:ext cx="7755398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" name="CareToMove…"/>
          <p:cNvSpPr txBox="1"/>
          <p:nvPr/>
        </p:nvSpPr>
        <p:spPr>
          <a:xfrm>
            <a:off x="12960000" y="5400000"/>
            <a:ext cx="10918050" cy="538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numCol="2" spcCol="545901"/>
          <a:lstStyle/>
          <a:p>
            <a:pPr algn="l" defTabSz="828038">
              <a:defRPr sz="2700" b="1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DaxCompactPro-Bold"/>
                <a:ea typeface="DaxCompactPro-Bold"/>
                <a:cs typeface="DaxCompactPro-Bold"/>
                <a:sym typeface="DaxCompactPro-Bold"/>
              </a:defRPr>
            </a:pPr>
            <a:r>
              <a:rPr lang="da-DK"/>
              <a:t>.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237121C-C7BE-E9DC-4C2F-F9E089D670E7}"/>
              </a:ext>
            </a:extLst>
          </p:cNvPr>
          <p:cNvSpPr txBox="1"/>
          <p:nvPr/>
        </p:nvSpPr>
        <p:spPr>
          <a:xfrm>
            <a:off x="9006306" y="2062604"/>
            <a:ext cx="9775469" cy="10033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fontAlgn="base"/>
            <a:r>
              <a:rPr lang="da-DK" sz="2600" dirty="0">
                <a:solidFill>
                  <a:schemeClr val="bg2"/>
                </a:solidFill>
                <a:latin typeface="Fira Sans Medium" panose="020B0503050000020004" pitchFamily="34" charset="0"/>
              </a:rPr>
              <a:t> </a:t>
            </a:r>
            <a:r>
              <a:rPr lang="da-DK" sz="2600" dirty="0" err="1">
                <a:solidFill>
                  <a:schemeClr val="bg2"/>
                </a:solidFill>
                <a:latin typeface="Fira Sans Medium" panose="020B0503050000020004" pitchFamily="34" charset="0"/>
              </a:rPr>
              <a:t>CareTo-Children</a:t>
            </a:r>
            <a:endParaRPr lang="da-DK" sz="2600" dirty="0">
              <a:solidFill>
                <a:schemeClr val="bg2"/>
              </a:solidFill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Hjælpemidler til børn - ganghjælpemidler som albuestokke, rollatorer, gangstativ, bade- og toiletstol, hjælp til nedsat håndfunktion, tekstiler til hudlidelser samt lejringspuder</a:t>
            </a: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1800" dirty="0">
              <a:solidFill>
                <a:schemeClr val="bg2"/>
              </a:solidFill>
              <a:latin typeface="Fira Sans Light" panose="020B0403050000020004" pitchFamily="34" charset="0"/>
            </a:endParaRPr>
          </a:p>
          <a:p>
            <a:pPr marL="108000" algn="l"/>
            <a:r>
              <a:rPr lang="da-DK" sz="26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CareTo-Incontinence</a:t>
            </a:r>
            <a:endParaRPr lang="da-DK" sz="26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Inkontinensprodukter til både børn, kvinder og mænd</a:t>
            </a: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26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6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</a:t>
            </a:r>
            <a:r>
              <a:rPr lang="da-DK" sz="2600" dirty="0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-Bath</a:t>
            </a: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Vores store portefølje af hjælpemidler til baderum - både privat og i plejen. </a:t>
            </a: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1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endParaRPr lang="da-DK" sz="26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6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CareTo-Relax</a:t>
            </a:r>
            <a:endParaRPr lang="da-DK" sz="26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Herunder vores store sortiment af lejringspuder, tryksårsforebyggende siddepuder samt sengehest-beskyttere</a:t>
            </a: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26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6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CareTo-Move</a:t>
            </a:r>
            <a:endParaRPr lang="da-DK" sz="26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Ganghjælpemidler, herunder, stokke, albuestokke, underarmsstokke, rollatorer, gangstativer og </a:t>
            </a:r>
            <a:r>
              <a:rPr lang="da-DK" sz="1800" dirty="0" err="1">
                <a:solidFill>
                  <a:schemeClr val="bg2"/>
                </a:solidFill>
                <a:latin typeface="Fira Sans Light" panose="020B0403050000020004" pitchFamily="34" charset="0"/>
              </a:rPr>
              <a:t>CareToMove</a:t>
            </a:r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 Pia - en hjælp til aktiv forflytning</a:t>
            </a: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1800" dirty="0">
              <a:solidFill>
                <a:schemeClr val="bg2"/>
              </a:solidFill>
              <a:latin typeface="Fira Sans Light" panose="020B0403050000020004" pitchFamily="34" charset="0"/>
            </a:endParaRPr>
          </a:p>
          <a:p>
            <a:pPr marL="108000" algn="l"/>
            <a:r>
              <a:rPr lang="da-DK" sz="2600" dirty="0" err="1">
                <a:solidFill>
                  <a:schemeClr val="bg2"/>
                </a:solidFill>
                <a:effectLst/>
                <a:latin typeface="Fira Sans Medium" panose="020B0503050000020004" pitchFamily="34" charset="0"/>
              </a:rPr>
              <a:t>CareTo-Mobilze</a:t>
            </a:r>
            <a:endParaRPr lang="da-DK" sz="2600" dirty="0">
              <a:solidFill>
                <a:schemeClr val="bg2"/>
              </a:solidFill>
              <a:effectLst/>
              <a:latin typeface="Fira Sans Medium" panose="020B0503050000020004" pitchFamily="34" charset="0"/>
            </a:endParaRP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Herunder vores banebrydende terapeutiske mobiliseringsleje </a:t>
            </a:r>
            <a:r>
              <a:rPr lang="da-DK" sz="1800" dirty="0" err="1">
                <a:solidFill>
                  <a:schemeClr val="bg2"/>
                </a:solidFill>
                <a:latin typeface="Fira Sans Light" panose="020B0403050000020004" pitchFamily="34" charset="0"/>
              </a:rPr>
              <a:t>Mobilizer</a:t>
            </a:r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® </a:t>
            </a:r>
            <a:r>
              <a:rPr lang="da-DK" sz="1800" dirty="0" err="1">
                <a:solidFill>
                  <a:schemeClr val="bg2"/>
                </a:solidFill>
                <a:latin typeface="Fira Sans Light" panose="020B0403050000020004" pitchFamily="34" charset="0"/>
              </a:rPr>
              <a:t>Medior</a:t>
            </a:r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 samt hjælpe- midler til nedsat håndfunktion</a:t>
            </a:r>
            <a:b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br>
              <a:rPr lang="da-DK" sz="1800" dirty="0">
                <a:solidFill>
                  <a:schemeClr val="bg2"/>
                </a:solidFill>
                <a:effectLst/>
                <a:latin typeface="Fira Sans Light" panose="020B0403050000020004" pitchFamily="34" charset="0"/>
              </a:rPr>
            </a:br>
            <a:endParaRPr lang="da-DK" sz="18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  <a:p>
            <a:pPr marL="108000" algn="l"/>
            <a:r>
              <a:rPr lang="da-DK" sz="2600" dirty="0" err="1">
                <a:solidFill>
                  <a:schemeClr val="bg2"/>
                </a:solidFill>
                <a:latin typeface="Fira Sans Medium" panose="020B0503050000020004" pitchFamily="34" charset="0"/>
              </a:rPr>
              <a:t>CareTo</a:t>
            </a:r>
            <a:r>
              <a:rPr lang="da-DK" sz="2600" dirty="0">
                <a:solidFill>
                  <a:schemeClr val="bg2"/>
                </a:solidFill>
                <a:latin typeface="Fira Sans Medium" panose="020B0503050000020004" pitchFamily="34" charset="0"/>
              </a:rPr>
              <a:t>-Health</a:t>
            </a:r>
          </a:p>
          <a:p>
            <a:pPr marL="108000" algn="l"/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UV-desinfektion, </a:t>
            </a:r>
            <a:r>
              <a:rPr lang="da-DK" sz="1800" dirty="0" err="1">
                <a:solidFill>
                  <a:schemeClr val="bg2"/>
                </a:solidFill>
                <a:latin typeface="Fira Sans Light" panose="020B0403050000020004" pitchFamily="34" charset="0"/>
              </a:rPr>
              <a:t>sårbehandling</a:t>
            </a:r>
            <a:r>
              <a:rPr lang="da-DK" sz="1800" dirty="0">
                <a:solidFill>
                  <a:schemeClr val="bg2"/>
                </a:solidFill>
                <a:latin typeface="Fira Sans Light" panose="020B0403050000020004" pitchFamily="34" charset="0"/>
              </a:rPr>
              <a:t>, traumestativer</a:t>
            </a:r>
          </a:p>
          <a:p>
            <a:pPr marL="108000" algn="l"/>
            <a:endParaRPr lang="da-DK" sz="2600" dirty="0">
              <a:solidFill>
                <a:schemeClr val="bg2"/>
              </a:solidFill>
              <a:effectLst/>
              <a:latin typeface="Fira Sans Light" panose="020B0403050000020004" pitchFamily="34" charset="0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D44C11E-BF4B-163C-F1C7-FD645B3A9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362" y="1833322"/>
            <a:ext cx="1442170" cy="137349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3B36E2B5-F672-67FA-78E5-35DDCD7E5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984" y="4450505"/>
            <a:ext cx="2064072" cy="1362688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AB9A846E-F5B7-BE20-9FBF-375D7EDF5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984" y="5831304"/>
            <a:ext cx="1768202" cy="141456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2F46DA48-8207-6B87-1A2B-8B9EC7BDB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522" y="7353629"/>
            <a:ext cx="1271126" cy="1213346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609B5B5-E1D9-DD72-00E5-BD22D7A23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6642" y="8822200"/>
            <a:ext cx="1127006" cy="136180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049D9454-A729-CBBA-D1ED-24053914D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6643" y="10241052"/>
            <a:ext cx="1127006" cy="1262244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8E2A1F9-61AD-BE6A-6EA8-7F1DE82D5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2" y="-88883"/>
            <a:ext cx="11847096" cy="11847096"/>
          </a:xfrm>
          <a:prstGeom prst="rect">
            <a:avLst/>
          </a:prstGeom>
        </p:spPr>
      </p:pic>
      <p:sp>
        <p:nvSpPr>
          <p:cNvPr id="167" name="Our products and services"/>
          <p:cNvSpPr txBox="1">
            <a:spLocks noGrp="1"/>
          </p:cNvSpPr>
          <p:nvPr>
            <p:ph type="title"/>
          </p:nvPr>
        </p:nvSpPr>
        <p:spPr>
          <a:xfrm>
            <a:off x="11423808" y="1080000"/>
            <a:ext cx="11847096" cy="53848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3000"/>
            </a:lvl1pPr>
          </a:lstStyle>
          <a:p>
            <a:r>
              <a:rPr lang="da-DK" sz="11000" b="1" dirty="0">
                <a:latin typeface="Fira Sans SemiBold" panose="020B0503050000020004" pitchFamily="34" charset="0"/>
              </a:rPr>
              <a:t>Vores produkter og ydelser</a:t>
            </a:r>
            <a:endParaRPr sz="11000" b="1" dirty="0">
              <a:latin typeface="Fira Sans SemiBold" panose="020B0503050000020004" pitchFamily="34" charset="0"/>
            </a:endParaRPr>
          </a:p>
        </p:txBody>
      </p:sp>
      <p:pic>
        <p:nvPicPr>
          <p:cNvPr id="168" name="Carepartner mk@2x.png" descr="Carepartner mk@2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869" y="11131940"/>
            <a:ext cx="7556501" cy="190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eg"/>
          <p:cNvSpPr/>
          <p:nvPr/>
        </p:nvSpPr>
        <p:spPr>
          <a:xfrm>
            <a:off x="3869" y="11574420"/>
            <a:ext cx="14232623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0" name="Streg"/>
          <p:cNvSpPr/>
          <p:nvPr/>
        </p:nvSpPr>
        <p:spPr>
          <a:xfrm>
            <a:off x="16719323" y="11574420"/>
            <a:ext cx="7755399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Our products are hand-picked, quality assured as well as safety approved. We impose the following three fixed requirements for all our products and partners:…"/>
          <p:cNvSpPr txBox="1"/>
          <p:nvPr/>
        </p:nvSpPr>
        <p:spPr>
          <a:xfrm>
            <a:off x="11423808" y="5400000"/>
            <a:ext cx="10918050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Alle vores produkter er håndplukkede, kvalitetssikrede og sikkerhedsgodkendte. Vi stiller følgende tre faste krav til alle vores produkter og samarbejdspartnere:</a:t>
            </a:r>
          </a:p>
          <a:p>
            <a:pPr algn="l"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endParaRPr lang="da-DK" sz="2600" b="1" dirty="0">
              <a:solidFill>
                <a:schemeClr val="bg2"/>
              </a:solidFill>
              <a:latin typeface="Fira Sans Light" panose="020B0403050000020004" pitchFamily="34" charset="0"/>
            </a:endParaRPr>
          </a:p>
          <a:p>
            <a:pPr marL="635000" indent="-635000" algn="l" defTabSz="914400">
              <a:spcBef>
                <a:spcPts val="1200"/>
              </a:spcBef>
              <a:buClr>
                <a:schemeClr val="accent1"/>
              </a:buClr>
              <a:buSzPct val="100000"/>
              <a:buFont typeface="Symbol"/>
              <a:buChar char="·"/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Videnskabelig, veldokumenteret effekt fra lande, vi har tillid til.</a:t>
            </a:r>
          </a:p>
          <a:p>
            <a:pPr marL="635000" indent="-635000" algn="l" defTabSz="914400">
              <a:spcBef>
                <a:spcPts val="1200"/>
              </a:spcBef>
              <a:buClr>
                <a:schemeClr val="accent1"/>
              </a:buClr>
              <a:buSzPct val="100000"/>
              <a:buFont typeface="Symbol"/>
              <a:buChar char="·"/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Innovative og intelligente løsninger sammenlignet med de nuværende alternativer på markedet. </a:t>
            </a:r>
            <a:endParaRPr sz="2600" b="1" dirty="0">
              <a:solidFill>
                <a:schemeClr val="bg2"/>
              </a:solidFill>
              <a:latin typeface="Fira Sans Light" panose="020B0403050000020004" pitchFamily="34" charset="0"/>
            </a:endParaRPr>
          </a:p>
          <a:p>
            <a:pPr marL="635000" indent="-635000" algn="l" defTabSz="914400">
              <a:spcBef>
                <a:spcPts val="1200"/>
              </a:spcBef>
              <a:buClr>
                <a:schemeClr val="accent1"/>
              </a:buClr>
              <a:buSzPct val="100000"/>
              <a:buFont typeface="Symbol"/>
              <a:buChar char="·"/>
              <a:defRPr sz="27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En rimelig pris i forhold til den lidelse eller det handicap, som produktet afhjælper. </a:t>
            </a:r>
            <a:endParaRPr sz="2600" b="1" dirty="0">
              <a:solidFill>
                <a:schemeClr val="bg2"/>
              </a:solidFill>
              <a:latin typeface="Fira Sans Light" panose="020B0403050000020004" pitchFamily="34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D9646-7786-F97A-6CF6-5D32CB6A9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arepartner mk@2x.png" descr="Carepartner mk@2x.png">
            <a:extLst>
              <a:ext uri="{FF2B5EF4-FFF2-40B4-BE49-F238E27FC236}">
                <a16:creationId xmlns:a16="http://schemas.microsoft.com/office/drawing/2014/main" id="{8DCBD49C-F7E6-727F-3CA4-FC22207A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733" y="11150228"/>
            <a:ext cx="7556501" cy="190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treg">
            <a:extLst>
              <a:ext uri="{FF2B5EF4-FFF2-40B4-BE49-F238E27FC236}">
                <a16:creationId xmlns:a16="http://schemas.microsoft.com/office/drawing/2014/main" id="{4F558445-555A-E44C-2B9E-2469C14E298E}"/>
              </a:ext>
            </a:extLst>
          </p:cNvPr>
          <p:cNvSpPr/>
          <p:nvPr/>
        </p:nvSpPr>
        <p:spPr>
          <a:xfrm>
            <a:off x="22157" y="11574420"/>
            <a:ext cx="14232623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Streg">
            <a:extLst>
              <a:ext uri="{FF2B5EF4-FFF2-40B4-BE49-F238E27FC236}">
                <a16:creationId xmlns:a16="http://schemas.microsoft.com/office/drawing/2014/main" id="{94420245-FEBF-2E13-193E-D2E938050792}"/>
              </a:ext>
            </a:extLst>
          </p:cNvPr>
          <p:cNvSpPr/>
          <p:nvPr/>
        </p:nvSpPr>
        <p:spPr>
          <a:xfrm>
            <a:off x="16628602" y="11618301"/>
            <a:ext cx="7755398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AE66CF-7E4C-0972-654A-36BD6999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279772"/>
            <a:ext cx="210058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TR EQUIPMENT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46F654-AC35-7C66-4344-DF53F713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6" y="7035619"/>
            <a:ext cx="8867378" cy="425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8B4921-B79D-F853-C2CD-0A7E848DC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825" y="2323030"/>
            <a:ext cx="6180187" cy="437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08AE41B-44A9-1808-BCB4-24823C6E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952" y="5821819"/>
            <a:ext cx="6634168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E362C6B-F0DB-D90D-1017-1A8E9513C950}"/>
              </a:ext>
            </a:extLst>
          </p:cNvPr>
          <p:cNvSpPr txBox="1"/>
          <p:nvPr/>
        </p:nvSpPr>
        <p:spPr>
          <a:xfrm>
            <a:off x="806946" y="2565772"/>
            <a:ext cx="12216384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4500"/>
              </a:spcBef>
              <a:defRPr sz="26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Svensk virksomhed</a:t>
            </a:r>
            <a:b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Beliggende i </a:t>
            </a:r>
            <a:r>
              <a:rPr lang="da-DK" sz="3200" b="1" dirty="0" err="1">
                <a:solidFill>
                  <a:schemeClr val="bg2"/>
                </a:solidFill>
                <a:latin typeface="Fira Sans Light" panose="020B0403050000020004" pitchFamily="34" charset="0"/>
              </a:rPr>
              <a:t>Tranås</a:t>
            </a:r>
            <a: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 ( </a:t>
            </a:r>
            <a:r>
              <a:rPr lang="da-DK" sz="3200" b="1" dirty="0" err="1">
                <a:solidFill>
                  <a:schemeClr val="bg2"/>
                </a:solidFill>
                <a:latin typeface="Fira Sans Light" panose="020B0403050000020004" pitchFamily="34" charset="0"/>
              </a:rPr>
              <a:t>Jönkjøping</a:t>
            </a:r>
            <a: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 )</a:t>
            </a:r>
            <a:b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Har produceret badekar, bade/bruselejer siden 1985</a:t>
            </a:r>
            <a:b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Alt produceres på fabrikken i Sverige</a:t>
            </a:r>
            <a:b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32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endParaRPr lang="da-DK" sz="3200" b="1" dirty="0">
              <a:solidFill>
                <a:schemeClr val="bg2"/>
              </a:solidFill>
              <a:latin typeface="Fira Sans Light" panose="020B04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79344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145CA-9459-B037-B9D3-87DE6DE94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arepartner mk@2x.png" descr="Carepartner mk@2x.png">
            <a:extLst>
              <a:ext uri="{FF2B5EF4-FFF2-40B4-BE49-F238E27FC236}">
                <a16:creationId xmlns:a16="http://schemas.microsoft.com/office/drawing/2014/main" id="{F0863913-6B8F-FCDC-B34A-81B30F86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733" y="11150228"/>
            <a:ext cx="7556501" cy="190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treg">
            <a:extLst>
              <a:ext uri="{FF2B5EF4-FFF2-40B4-BE49-F238E27FC236}">
                <a16:creationId xmlns:a16="http://schemas.microsoft.com/office/drawing/2014/main" id="{24524770-18DC-159A-8EC2-4A31CC4BCCED}"/>
              </a:ext>
            </a:extLst>
          </p:cNvPr>
          <p:cNvSpPr/>
          <p:nvPr/>
        </p:nvSpPr>
        <p:spPr>
          <a:xfrm>
            <a:off x="22157" y="11574420"/>
            <a:ext cx="14232623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Streg">
            <a:extLst>
              <a:ext uri="{FF2B5EF4-FFF2-40B4-BE49-F238E27FC236}">
                <a16:creationId xmlns:a16="http://schemas.microsoft.com/office/drawing/2014/main" id="{DBC64A5A-2D8B-C5DF-840F-2981E4B22CE2}"/>
              </a:ext>
            </a:extLst>
          </p:cNvPr>
          <p:cNvSpPr/>
          <p:nvPr/>
        </p:nvSpPr>
        <p:spPr>
          <a:xfrm>
            <a:off x="16628602" y="11618301"/>
            <a:ext cx="7755398" cy="2"/>
          </a:xfrm>
          <a:prstGeom prst="line">
            <a:avLst/>
          </a:prstGeom>
          <a:ln w="88900">
            <a:solidFill>
              <a:srgbClr val="1EA7F7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AE407C-E436-33D6-326F-78D22B60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574388"/>
            <a:ext cx="210058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TR COMFORTLINE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F9D6A1-7441-65E9-9D77-DEAC671A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97" y="4388118"/>
            <a:ext cx="10290327" cy="49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We sell knowledge and experience – meaning that:…">
            <a:extLst>
              <a:ext uri="{FF2B5EF4-FFF2-40B4-BE49-F238E27FC236}">
                <a16:creationId xmlns:a16="http://schemas.microsoft.com/office/drawing/2014/main" id="{9B57881F-5627-E50A-6D0E-41BD1AD817B6}"/>
              </a:ext>
            </a:extLst>
          </p:cNvPr>
          <p:cNvSpPr txBox="1"/>
          <p:nvPr/>
        </p:nvSpPr>
        <p:spPr>
          <a:xfrm>
            <a:off x="13851126" y="4023866"/>
            <a:ext cx="7556502" cy="530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4500"/>
              </a:spcBef>
              <a:defRPr sz="2600">
                <a:uFill>
                  <a:solidFill>
                    <a:srgbClr val="000000"/>
                  </a:solidFill>
                </a:uFill>
                <a:latin typeface="DaxCompactPro-Light"/>
                <a:ea typeface="DaxCompactPro-Light"/>
                <a:cs typeface="DaxCompactPro-Light"/>
                <a:sym typeface="DaxCompactPro-Light"/>
              </a:defRPr>
            </a:pP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Sikker patientbadning</a:t>
            </a: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Let betjening</a:t>
            </a: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Fritstående, ingen fastgørelse til væg/gulv</a:t>
            </a: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Let adgang fra hele tre sider</a:t>
            </a: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Højdejustering</a:t>
            </a: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Let at rengøre og vedligeholde</a:t>
            </a: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b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</a:br>
            <a:r>
              <a:rPr lang="da-DK" sz="2600" b="1" dirty="0">
                <a:solidFill>
                  <a:schemeClr val="bg2"/>
                </a:solidFill>
                <a:latin typeface="Fira Sans Light" panose="020B0403050000020004" pitchFamily="34" charset="0"/>
              </a:rPr>
              <a:t>• Brug med TR 9650 Patient Lift System </a:t>
            </a:r>
            <a:endParaRPr sz="2600" b="1" dirty="0">
              <a:solidFill>
                <a:schemeClr val="bg2"/>
              </a:solidFill>
              <a:latin typeface="Fira Sans Light" panose="020B04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87286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499D3830AA1C4892ACA0488268F812" ma:contentTypeVersion="18" ma:contentTypeDescription="Opret et nyt dokument." ma:contentTypeScope="" ma:versionID="af7d0ad375b7953e995f816d39e751ae">
  <xsd:schema xmlns:xsd="http://www.w3.org/2001/XMLSchema" xmlns:xs="http://www.w3.org/2001/XMLSchema" xmlns:p="http://schemas.microsoft.com/office/2006/metadata/properties" xmlns:ns2="330911ee-dd7a-45d9-a7a9-569005f1c05a" xmlns:ns3="906b8aaa-e7da-4c5f-b289-df2ac66c211a" targetNamespace="http://schemas.microsoft.com/office/2006/metadata/properties" ma:root="true" ma:fieldsID="49c68ae083ab725858747ce07bb9cf00" ns2:_="" ns3:_="">
    <xsd:import namespace="330911ee-dd7a-45d9-a7a9-569005f1c05a"/>
    <xsd:import namespace="906b8aaa-e7da-4c5f-b289-df2ac66c2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911ee-dd7a-45d9-a7a9-569005f1c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aec669fa-3d7d-4551-94c2-5c77cec62a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b8aaa-e7da-4c5f-b289-df2ac66c21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abb8d4-4925-4f9c-8e82-7dc7f4cbf00b}" ma:internalName="TaxCatchAll" ma:showField="CatchAllData" ma:web="906b8aaa-e7da-4c5f-b289-df2ac66c2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b8aaa-e7da-4c5f-b289-df2ac66c211a" xsi:nil="true"/>
    <lcf76f155ced4ddcb4097134ff3c332f xmlns="330911ee-dd7a-45d9-a7a9-569005f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1BFBB8-D2F9-442B-9E4A-6F0FAF996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0911ee-dd7a-45d9-a7a9-569005f1c05a"/>
    <ds:schemaRef ds:uri="906b8aaa-e7da-4c5f-b289-df2ac66c2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E13A6-63AA-491B-82C3-E21C45265D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FD78A1-83D9-4326-AB35-BFFAE96FFF6C}">
  <ds:schemaRefs>
    <ds:schemaRef ds:uri="906b8aaa-e7da-4c5f-b289-df2ac66c211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30911ee-dd7a-45d9-a7a9-569005f1c05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515</Words>
  <Application>Microsoft Office PowerPoint</Application>
  <PresentationFormat>Brugerdefineret</PresentationFormat>
  <Paragraphs>113</Paragraphs>
  <Slides>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7" baseType="lpstr">
      <vt:lpstr>Arial</vt:lpstr>
      <vt:lpstr>DaxCompactPro-Bold</vt:lpstr>
      <vt:lpstr>Fira Sans Light</vt:lpstr>
      <vt:lpstr>Fira Sans Medium</vt:lpstr>
      <vt:lpstr>Fira Sans SemiBold</vt:lpstr>
      <vt:lpstr>Helvetica Neue</vt:lpstr>
      <vt:lpstr>Helvetica Neue Light</vt:lpstr>
      <vt:lpstr>Helvetica Neue Medium</vt:lpstr>
      <vt:lpstr>Symbol</vt:lpstr>
      <vt:lpstr>White</vt:lpstr>
      <vt:lpstr>PowerPoint-præsentation</vt:lpstr>
      <vt:lpstr>Carepartner</vt:lpstr>
      <vt:lpstr>PowerPoint-præsentation</vt:lpstr>
      <vt:lpstr>Produktkatalog</vt:lpstr>
      <vt:lpstr>Vores produkter og ydelser</vt:lpstr>
      <vt:lpstr>TR EQUIPMENT</vt:lpstr>
      <vt:lpstr>TR COMFORTLINE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CarePartner ApS Presentation</dc:title>
  <dc:creator>Hans Jørgen Petersen</dc:creator>
  <cp:lastModifiedBy>Steen Bo Caspersen</cp:lastModifiedBy>
  <cp:revision>12</cp:revision>
  <cp:lastPrinted>2023-11-10T14:44:21Z</cp:lastPrinted>
  <dcterms:modified xsi:type="dcterms:W3CDTF">2025-04-23T07:11:00Z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0x010100EC499D3830AA1C4892ACA0488268F812</vt:lpwstr>
  </property>
  <property fmtid="{D5CDD505-2E9C-101B-9397-08002B2CF9AE}" pid="3" name="MediaServiceImageTags">
    <vt:lpwstr/>
  </property>
</Properties>
</file>